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8"/>
  </p:notesMasterIdLst>
  <p:sldIdLst>
    <p:sldId id="356" r:id="rId2"/>
    <p:sldId id="261" r:id="rId3"/>
    <p:sldId id="260" r:id="rId4"/>
    <p:sldId id="265" r:id="rId5"/>
    <p:sldId id="274" r:id="rId6"/>
    <p:sldId id="347" r:id="rId7"/>
    <p:sldId id="350" r:id="rId8"/>
    <p:sldId id="348" r:id="rId9"/>
    <p:sldId id="264" r:id="rId10"/>
    <p:sldId id="349" r:id="rId11"/>
    <p:sldId id="351" r:id="rId12"/>
    <p:sldId id="353" r:id="rId13"/>
    <p:sldId id="354" r:id="rId14"/>
    <p:sldId id="355" r:id="rId15"/>
    <p:sldId id="352" r:id="rId16"/>
    <p:sldId id="318" r:id="rId17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19"/>
    </p:embeddedFont>
    <p:embeddedFont>
      <p:font typeface="BM HANNA Air OTF" panose="020B0600000101010101" pitchFamily="34" charset="-127"/>
      <p:regular r:id="rId20"/>
    </p:embeddedFont>
    <p:embeddedFont>
      <p:font typeface="Fira Sans Condensed" panose="020F0502020204030204" pitchFamily="34" charset="0"/>
      <p:regular r:id="rId21"/>
      <p:bold r:id="rId22"/>
      <p:italic r:id="rId23"/>
      <p:boldItalic r:id="rId24"/>
    </p:embeddedFont>
    <p:embeddedFont>
      <p:font typeface="Fira Sans Condensed ExtraBold" panose="020F0502020204030204" pitchFamily="34" charset="0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83BB7D-F5E2-4063-AE9E-08541DD5DFD0}">
  <a:tblStyle styleId="{1883BB7D-F5E2-4063-AE9E-08541DD5DF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/>
    <p:restoredTop sz="94674"/>
  </p:normalViewPr>
  <p:slideViewPr>
    <p:cSldViewPr snapToGrid="0">
      <p:cViewPr>
        <p:scale>
          <a:sx n="136" d="100"/>
          <a:sy n="136" d="100"/>
        </p:scale>
        <p:origin x="136" y="19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03d6efd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03d6efd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g71e60a788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5" name="Google Shape;5015;g71e60a788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8cc6785bf_1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8cc6785bf_1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1c787723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1c787723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cc6785b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cc6785b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49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0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731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0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231500" y="3179175"/>
            <a:ext cx="1203775" cy="2068025"/>
          </a:xfrm>
          <a:custGeom>
            <a:avLst/>
            <a:gdLst/>
            <a:ahLst/>
            <a:cxnLst/>
            <a:rect l="l" t="t" r="r" b="b"/>
            <a:pathLst>
              <a:path w="48151" h="82721" extrusionOk="0">
                <a:moveTo>
                  <a:pt x="0" y="32409"/>
                </a:moveTo>
                <a:lnTo>
                  <a:pt x="37348" y="82721"/>
                </a:lnTo>
                <a:lnTo>
                  <a:pt x="48151" y="82103"/>
                </a:lnTo>
                <a:lnTo>
                  <a:pt x="617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sp>
      <p:sp>
        <p:nvSpPr>
          <p:cNvPr id="28" name="Google Shape;28;p6"/>
          <p:cNvSpPr/>
          <p:nvPr/>
        </p:nvSpPr>
        <p:spPr>
          <a:xfrm>
            <a:off x="7284325" y="-92600"/>
            <a:ext cx="1913700" cy="1134325"/>
          </a:xfrm>
          <a:custGeom>
            <a:avLst/>
            <a:gdLst/>
            <a:ahLst/>
            <a:cxnLst/>
            <a:rect l="l" t="t" r="r" b="b"/>
            <a:pathLst>
              <a:path w="76548" h="45373" extrusionOk="0">
                <a:moveTo>
                  <a:pt x="0" y="0"/>
                </a:moveTo>
                <a:lnTo>
                  <a:pt x="76548" y="45373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36500" y="550375"/>
            <a:ext cx="767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372475" y="86809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1372475" y="1130798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1372475" y="248230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1372475" y="2728677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4"/>
          </p:nvPr>
        </p:nvSpPr>
        <p:spPr>
          <a:xfrm>
            <a:off x="5438800" y="169034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5438800" y="1947368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6"/>
          </p:nvPr>
        </p:nvSpPr>
        <p:spPr>
          <a:xfrm>
            <a:off x="5438800" y="3295559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7"/>
          </p:nvPr>
        </p:nvSpPr>
        <p:spPr>
          <a:xfrm>
            <a:off x="5438800" y="3552583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4" name="Google Shape;94;p16"/>
          <p:cNvCxnSpPr/>
          <p:nvPr/>
        </p:nvCxnSpPr>
        <p:spPr>
          <a:xfrm flipH="1">
            <a:off x="-738825" y="-493275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algn="bl" rotWithShape="0">
              <a:srgbClr val="000000"/>
            </a:outerShdw>
          </a:effectLst>
        </p:spPr>
      </p:cxnSp>
      <p:sp>
        <p:nvSpPr>
          <p:cNvPr id="95" name="Google Shape;95;p16"/>
          <p:cNvSpPr txBox="1">
            <a:spLocks noGrp="1"/>
          </p:cNvSpPr>
          <p:nvPr>
            <p:ph type="title" idx="8" hasCustomPrompt="1"/>
          </p:nvPr>
        </p:nvSpPr>
        <p:spPr>
          <a:xfrm>
            <a:off x="3866975" y="108512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9" hasCustomPrompt="1"/>
          </p:nvPr>
        </p:nvSpPr>
        <p:spPr>
          <a:xfrm>
            <a:off x="4614725" y="1905375"/>
            <a:ext cx="727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3" hasCustomPrompt="1"/>
          </p:nvPr>
        </p:nvSpPr>
        <p:spPr>
          <a:xfrm>
            <a:off x="3866975" y="269570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14" hasCustomPrompt="1"/>
          </p:nvPr>
        </p:nvSpPr>
        <p:spPr>
          <a:xfrm>
            <a:off x="4607975" y="351595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 hasCustomPrompt="1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1"/>
          </p:nvPr>
        </p:nvSpPr>
        <p:spPr>
          <a:xfrm>
            <a:off x="9445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 hasCustomPrompt="1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3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4" hasCustomPrompt="1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5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6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subTitle" idx="1"/>
          </p:nvPr>
        </p:nvSpPr>
        <p:spPr>
          <a:xfrm>
            <a:off x="2616750" y="2318875"/>
            <a:ext cx="3910500" cy="1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3646182" y="1166225"/>
            <a:ext cx="1851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" name="Google Shape;299;p46"/>
          <p:cNvSpPr/>
          <p:nvPr/>
        </p:nvSpPr>
        <p:spPr>
          <a:xfrm rot="-796065">
            <a:off x="-527754" y="-192960"/>
            <a:ext cx="9406271" cy="4421513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IG_NUMBER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title"/>
          </p:nvPr>
        </p:nvSpPr>
        <p:spPr>
          <a:xfrm>
            <a:off x="634238" y="399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2536100" y="2685825"/>
            <a:ext cx="7118750" cy="2522875"/>
          </a:xfrm>
          <a:custGeom>
            <a:avLst/>
            <a:gdLst/>
            <a:ahLst/>
            <a:cxnLst/>
            <a:rect l="l" t="t" r="r" b="b"/>
            <a:pathLst>
              <a:path w="284750" h="100915" extrusionOk="0">
                <a:moveTo>
                  <a:pt x="230251" y="100132"/>
                </a:moveTo>
                <a:lnTo>
                  <a:pt x="271191" y="58671"/>
                </a:lnTo>
                <a:lnTo>
                  <a:pt x="0" y="100915"/>
                </a:lnTo>
                <a:lnTo>
                  <a:pt x="28475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38" name="Google Shape;338;p56"/>
          <p:cNvSpPr txBox="1"/>
          <p:nvPr/>
        </p:nvSpPr>
        <p:spPr>
          <a:xfrm>
            <a:off x="676850" y="3200550"/>
            <a:ext cx="35718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7071" y="5032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2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8" r:id="rId4"/>
    <p:sldLayoutId id="2147483662" r:id="rId5"/>
    <p:sldLayoutId id="2147483670" r:id="rId6"/>
    <p:sldLayoutId id="2147483692" r:id="rId7"/>
    <p:sldLayoutId id="214748370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oshmoon827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96DEA-B048-6C2F-9509-03635CBC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1" y="3473972"/>
            <a:ext cx="3645000" cy="841800"/>
          </a:xfrm>
        </p:spPr>
        <p:txBody>
          <a:bodyPr/>
          <a:lstStyle/>
          <a:p>
            <a:r>
              <a:rPr kumimoji="1" lang="en-US" altLang="ko-KR" sz="2800" dirty="0" err="1">
                <a:latin typeface="+mn-lt"/>
              </a:rPr>
              <a:t>Team.CppVa</a:t>
            </a:r>
            <a:endParaRPr kumimoji="1" lang="ko-KR" altLang="en-US" sz="2800" dirty="0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A9C85D-0F06-318C-E269-F6A93F2896E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7520" y="2682222"/>
            <a:ext cx="4939453" cy="756300"/>
          </a:xfrm>
        </p:spPr>
        <p:txBody>
          <a:bodyPr/>
          <a:lstStyle/>
          <a:p>
            <a:r>
              <a:rPr kumimoji="1" lang="en-US" altLang="ko-KR" dirty="0"/>
              <a:t>YOUNG STUDY</a:t>
            </a:r>
            <a:endParaRPr kumimoji="1"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DA13D63-18C7-E720-8DA2-69EECA9F4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13F341-13A7-8EF2-0774-8F6C6939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758003" y="1001830"/>
            <a:ext cx="2311500" cy="572700"/>
          </a:xfrm>
        </p:spPr>
        <p:txBody>
          <a:bodyPr/>
          <a:lstStyle/>
          <a:p>
            <a:r>
              <a:rPr lang="en-US" sz="2800" dirty="0"/>
              <a:t>Young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DA959-E5E0-9B44-7C1A-3AD615D7AF7B}"/>
              </a:ext>
            </a:extLst>
          </p:cNvPr>
          <p:cNvSpPr txBox="1"/>
          <p:nvPr/>
        </p:nvSpPr>
        <p:spPr>
          <a:xfrm>
            <a:off x="536614" y="132430"/>
            <a:ext cx="1206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영</a:t>
            </a:r>
            <a:endParaRPr lang="ko-KR" altLang="en-US" sz="7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2005-FDF7-425E-E944-1B46979DEDE3}"/>
              </a:ext>
            </a:extLst>
          </p:cNvPr>
          <p:cNvSpPr txBox="1"/>
          <p:nvPr/>
        </p:nvSpPr>
        <p:spPr>
          <a:xfrm>
            <a:off x="536614" y="1199022"/>
            <a:ext cx="4778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96A3D-935A-7A3B-391D-67D05FD8679F}"/>
              </a:ext>
            </a:extLst>
          </p:cNvPr>
          <p:cNvSpPr txBox="1"/>
          <p:nvPr/>
        </p:nvSpPr>
        <p:spPr>
          <a:xfrm>
            <a:off x="1512094" y="496172"/>
            <a:ext cx="47767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원한</a:t>
            </a:r>
            <a:endParaRPr lang="ko-KR" altLang="en-US" sz="4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F252A-9E13-CF92-10F9-58828FCBAA92}"/>
              </a:ext>
            </a:extLst>
          </p:cNvPr>
          <p:cNvSpPr txBox="1"/>
          <p:nvPr/>
        </p:nvSpPr>
        <p:spPr>
          <a:xfrm>
            <a:off x="536614" y="2092783"/>
            <a:ext cx="83794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b="1" dirty="0"/>
              <a:t>YOUNG </a:t>
            </a:r>
          </a:p>
          <a:p>
            <a:r>
              <a:rPr lang="en-US" altLang="ko-KR" sz="8000" b="1" dirty="0"/>
              <a:t>       STUDY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3591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78095-E6D3-AE39-CC76-0867E8BC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333205"/>
            <a:ext cx="7671000" cy="572700"/>
          </a:xfrm>
        </p:spPr>
        <p:txBody>
          <a:bodyPr/>
          <a:lstStyle/>
          <a:p>
            <a:r>
              <a:rPr kumimoji="1" lang="en-US" altLang="ko-KR" sz="2800" dirty="0"/>
              <a:t>YOUNG STUDY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C4A3EE0F-BA9B-A4EB-D9EE-3355C7EC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55" y="3057933"/>
            <a:ext cx="2214838" cy="2085567"/>
          </a:xfrm>
          <a:prstGeom prst="rect">
            <a:avLst/>
          </a:prstGeom>
        </p:spPr>
      </p:pic>
      <p:grpSp>
        <p:nvGrpSpPr>
          <p:cNvPr id="8" name="Google Shape;4992;p120">
            <a:extLst>
              <a:ext uri="{FF2B5EF4-FFF2-40B4-BE49-F238E27FC236}">
                <a16:creationId xmlns:a16="http://schemas.microsoft.com/office/drawing/2014/main" id="{C466120A-D397-69F9-1F8E-75C0D293C40E}"/>
              </a:ext>
            </a:extLst>
          </p:cNvPr>
          <p:cNvGrpSpPr/>
          <p:nvPr/>
        </p:nvGrpSpPr>
        <p:grpSpPr>
          <a:xfrm>
            <a:off x="808923" y="1421029"/>
            <a:ext cx="5103599" cy="3640725"/>
            <a:chOff x="3420864" y="1523262"/>
            <a:chExt cx="2707624" cy="1931522"/>
          </a:xfrm>
        </p:grpSpPr>
        <p:sp>
          <p:nvSpPr>
            <p:cNvPr id="9" name="Google Shape;4993;p120">
              <a:extLst>
                <a:ext uri="{FF2B5EF4-FFF2-40B4-BE49-F238E27FC236}">
                  <a16:creationId xmlns:a16="http://schemas.microsoft.com/office/drawing/2014/main" id="{BE93800D-AA83-9D58-B5F5-56488DD577FF}"/>
                </a:ext>
              </a:extLst>
            </p:cNvPr>
            <p:cNvSpPr/>
            <p:nvPr/>
          </p:nvSpPr>
          <p:spPr>
            <a:xfrm>
              <a:off x="3420864" y="1523262"/>
              <a:ext cx="2707624" cy="1639285"/>
            </a:xfrm>
            <a:custGeom>
              <a:avLst/>
              <a:gdLst/>
              <a:ahLst/>
              <a:cxnLst/>
              <a:rect l="l" t="t" r="r" b="b"/>
              <a:pathLst>
                <a:path w="181964" h="110167" extrusionOk="0">
                  <a:moveTo>
                    <a:pt x="5170" y="1"/>
                  </a:moveTo>
                  <a:cubicBezTo>
                    <a:pt x="2321" y="1"/>
                    <a:pt x="0" y="2322"/>
                    <a:pt x="0" y="5171"/>
                  </a:cubicBezTo>
                  <a:lnTo>
                    <a:pt x="0" y="104996"/>
                  </a:lnTo>
                  <a:cubicBezTo>
                    <a:pt x="0" y="107846"/>
                    <a:pt x="2321" y="110167"/>
                    <a:pt x="5170" y="110167"/>
                  </a:cubicBezTo>
                  <a:lnTo>
                    <a:pt x="176793" y="110167"/>
                  </a:lnTo>
                  <a:cubicBezTo>
                    <a:pt x="179672" y="110167"/>
                    <a:pt x="181964" y="107846"/>
                    <a:pt x="181964" y="104996"/>
                  </a:cubicBezTo>
                  <a:lnTo>
                    <a:pt x="181964" y="5171"/>
                  </a:lnTo>
                  <a:cubicBezTo>
                    <a:pt x="181964" y="2322"/>
                    <a:pt x="179672" y="1"/>
                    <a:pt x="176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94;p120">
              <a:extLst>
                <a:ext uri="{FF2B5EF4-FFF2-40B4-BE49-F238E27FC236}">
                  <a16:creationId xmlns:a16="http://schemas.microsoft.com/office/drawing/2014/main" id="{EDC9FE09-11C5-1678-36C3-658A3E9E5A74}"/>
                </a:ext>
              </a:extLst>
            </p:cNvPr>
            <p:cNvSpPr/>
            <p:nvPr/>
          </p:nvSpPr>
          <p:spPr>
            <a:xfrm>
              <a:off x="4735487" y="3055629"/>
              <a:ext cx="78700" cy="78700"/>
            </a:xfrm>
            <a:custGeom>
              <a:avLst/>
              <a:gdLst/>
              <a:ahLst/>
              <a:cxnLst/>
              <a:rect l="l" t="t" r="r" b="b"/>
              <a:pathLst>
                <a:path w="5289" h="5289" extrusionOk="0">
                  <a:moveTo>
                    <a:pt x="2645" y="0"/>
                  </a:moveTo>
                  <a:cubicBezTo>
                    <a:pt x="1176" y="0"/>
                    <a:pt x="1" y="1175"/>
                    <a:pt x="1" y="2644"/>
                  </a:cubicBezTo>
                  <a:cubicBezTo>
                    <a:pt x="1" y="4113"/>
                    <a:pt x="1176" y="5288"/>
                    <a:pt x="2645" y="5288"/>
                  </a:cubicBezTo>
                  <a:cubicBezTo>
                    <a:pt x="4114" y="5288"/>
                    <a:pt x="5289" y="4113"/>
                    <a:pt x="5289" y="2644"/>
                  </a:cubicBezTo>
                  <a:cubicBezTo>
                    <a:pt x="5289" y="1175"/>
                    <a:pt x="4114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5;p120">
              <a:extLst>
                <a:ext uri="{FF2B5EF4-FFF2-40B4-BE49-F238E27FC236}">
                  <a16:creationId xmlns:a16="http://schemas.microsoft.com/office/drawing/2014/main" id="{6965F246-F81A-43C5-D9CC-12C610CAE0A6}"/>
                </a:ext>
              </a:extLst>
            </p:cNvPr>
            <p:cNvSpPr/>
            <p:nvPr/>
          </p:nvSpPr>
          <p:spPr>
            <a:xfrm>
              <a:off x="4551443" y="3162734"/>
              <a:ext cx="447204" cy="249180"/>
            </a:xfrm>
            <a:custGeom>
              <a:avLst/>
              <a:gdLst/>
              <a:ahLst/>
              <a:cxnLst/>
              <a:rect l="l" t="t" r="r" b="b"/>
              <a:pathLst>
                <a:path w="30054" h="16746" extrusionOk="0">
                  <a:moveTo>
                    <a:pt x="3760" y="1"/>
                  </a:moveTo>
                  <a:lnTo>
                    <a:pt x="0" y="16746"/>
                  </a:lnTo>
                  <a:lnTo>
                    <a:pt x="30053" y="16746"/>
                  </a:lnTo>
                  <a:lnTo>
                    <a:pt x="26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96;p120">
              <a:extLst>
                <a:ext uri="{FF2B5EF4-FFF2-40B4-BE49-F238E27FC236}">
                  <a16:creationId xmlns:a16="http://schemas.microsoft.com/office/drawing/2014/main" id="{449CB3F2-366A-7DB4-4E9D-356F25CB71BA}"/>
                </a:ext>
              </a:extLst>
            </p:cNvPr>
            <p:cNvSpPr/>
            <p:nvPr/>
          </p:nvSpPr>
          <p:spPr>
            <a:xfrm>
              <a:off x="4282125" y="3411498"/>
              <a:ext cx="985755" cy="43286"/>
            </a:xfrm>
            <a:custGeom>
              <a:avLst/>
              <a:gdLst/>
              <a:ahLst/>
              <a:cxnLst/>
              <a:rect l="l" t="t" r="r" b="b"/>
              <a:pathLst>
                <a:path w="66247" h="2909" extrusionOk="0">
                  <a:moveTo>
                    <a:pt x="1910" y="0"/>
                  </a:moveTo>
                  <a:cubicBezTo>
                    <a:pt x="1" y="30"/>
                    <a:pt x="1" y="2909"/>
                    <a:pt x="1910" y="2909"/>
                  </a:cubicBezTo>
                  <a:lnTo>
                    <a:pt x="64337" y="2909"/>
                  </a:lnTo>
                  <a:cubicBezTo>
                    <a:pt x="66247" y="2879"/>
                    <a:pt x="66247" y="0"/>
                    <a:pt x="64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7;p120">
              <a:extLst>
                <a:ext uri="{FF2B5EF4-FFF2-40B4-BE49-F238E27FC236}">
                  <a16:creationId xmlns:a16="http://schemas.microsoft.com/office/drawing/2014/main" id="{88DD4DB7-BFD9-AD27-FF68-6664536488DE}"/>
                </a:ext>
              </a:extLst>
            </p:cNvPr>
            <p:cNvSpPr/>
            <p:nvPr/>
          </p:nvSpPr>
          <p:spPr>
            <a:xfrm>
              <a:off x="4596029" y="3162734"/>
              <a:ext cx="358028" cy="51157"/>
            </a:xfrm>
            <a:custGeom>
              <a:avLst/>
              <a:gdLst/>
              <a:ahLst/>
              <a:cxnLst/>
              <a:rect l="l" t="t" r="r" b="b"/>
              <a:pathLst>
                <a:path w="24061" h="3438" extrusionOk="0">
                  <a:moveTo>
                    <a:pt x="764" y="1"/>
                  </a:moveTo>
                  <a:lnTo>
                    <a:pt x="1" y="3438"/>
                  </a:lnTo>
                  <a:lnTo>
                    <a:pt x="24061" y="3438"/>
                  </a:lnTo>
                  <a:lnTo>
                    <a:pt x="23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6DADB0-A447-8AE2-99F3-6F50B33D040E}"/>
              </a:ext>
            </a:extLst>
          </p:cNvPr>
          <p:cNvSpPr/>
          <p:nvPr/>
        </p:nvSpPr>
        <p:spPr>
          <a:xfrm>
            <a:off x="1069674" y="1691758"/>
            <a:ext cx="4580627" cy="2536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29746C-7917-69BA-E78D-84F1467A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63" y="1691758"/>
            <a:ext cx="4139718" cy="25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78095-E6D3-AE39-CC76-0867E8BC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333205"/>
            <a:ext cx="7671000" cy="572700"/>
          </a:xfrm>
        </p:spPr>
        <p:txBody>
          <a:bodyPr/>
          <a:lstStyle/>
          <a:p>
            <a:r>
              <a:rPr kumimoji="1" lang="en-US" altLang="ko-KR" sz="2800" dirty="0"/>
              <a:t>YOUNG STUDY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C4A3EE0F-BA9B-A4EB-D9EE-3355C7EC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055" y="3057933"/>
            <a:ext cx="2214838" cy="2085567"/>
          </a:xfrm>
          <a:prstGeom prst="rect">
            <a:avLst/>
          </a:prstGeom>
        </p:spPr>
      </p:pic>
      <p:grpSp>
        <p:nvGrpSpPr>
          <p:cNvPr id="8" name="Google Shape;4992;p120">
            <a:extLst>
              <a:ext uri="{FF2B5EF4-FFF2-40B4-BE49-F238E27FC236}">
                <a16:creationId xmlns:a16="http://schemas.microsoft.com/office/drawing/2014/main" id="{C466120A-D397-69F9-1F8E-75C0D293C40E}"/>
              </a:ext>
            </a:extLst>
          </p:cNvPr>
          <p:cNvGrpSpPr/>
          <p:nvPr/>
        </p:nvGrpSpPr>
        <p:grpSpPr>
          <a:xfrm>
            <a:off x="808923" y="1421029"/>
            <a:ext cx="5103599" cy="3640725"/>
            <a:chOff x="3420864" y="1523262"/>
            <a:chExt cx="2707624" cy="1931522"/>
          </a:xfrm>
        </p:grpSpPr>
        <p:sp>
          <p:nvSpPr>
            <p:cNvPr id="9" name="Google Shape;4993;p120">
              <a:extLst>
                <a:ext uri="{FF2B5EF4-FFF2-40B4-BE49-F238E27FC236}">
                  <a16:creationId xmlns:a16="http://schemas.microsoft.com/office/drawing/2014/main" id="{BE93800D-AA83-9D58-B5F5-56488DD577FF}"/>
                </a:ext>
              </a:extLst>
            </p:cNvPr>
            <p:cNvSpPr/>
            <p:nvPr/>
          </p:nvSpPr>
          <p:spPr>
            <a:xfrm>
              <a:off x="3420864" y="1523262"/>
              <a:ext cx="2707624" cy="1639285"/>
            </a:xfrm>
            <a:custGeom>
              <a:avLst/>
              <a:gdLst/>
              <a:ahLst/>
              <a:cxnLst/>
              <a:rect l="l" t="t" r="r" b="b"/>
              <a:pathLst>
                <a:path w="181964" h="110167" extrusionOk="0">
                  <a:moveTo>
                    <a:pt x="5170" y="1"/>
                  </a:moveTo>
                  <a:cubicBezTo>
                    <a:pt x="2321" y="1"/>
                    <a:pt x="0" y="2322"/>
                    <a:pt x="0" y="5171"/>
                  </a:cubicBezTo>
                  <a:lnTo>
                    <a:pt x="0" y="104996"/>
                  </a:lnTo>
                  <a:cubicBezTo>
                    <a:pt x="0" y="107846"/>
                    <a:pt x="2321" y="110167"/>
                    <a:pt x="5170" y="110167"/>
                  </a:cubicBezTo>
                  <a:lnTo>
                    <a:pt x="176793" y="110167"/>
                  </a:lnTo>
                  <a:cubicBezTo>
                    <a:pt x="179672" y="110167"/>
                    <a:pt x="181964" y="107846"/>
                    <a:pt x="181964" y="104996"/>
                  </a:cubicBezTo>
                  <a:lnTo>
                    <a:pt x="181964" y="5171"/>
                  </a:lnTo>
                  <a:cubicBezTo>
                    <a:pt x="181964" y="2322"/>
                    <a:pt x="179672" y="1"/>
                    <a:pt x="176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94;p120">
              <a:extLst>
                <a:ext uri="{FF2B5EF4-FFF2-40B4-BE49-F238E27FC236}">
                  <a16:creationId xmlns:a16="http://schemas.microsoft.com/office/drawing/2014/main" id="{EDC9FE09-11C5-1678-36C3-658A3E9E5A74}"/>
                </a:ext>
              </a:extLst>
            </p:cNvPr>
            <p:cNvSpPr/>
            <p:nvPr/>
          </p:nvSpPr>
          <p:spPr>
            <a:xfrm>
              <a:off x="4735487" y="3055629"/>
              <a:ext cx="78700" cy="78700"/>
            </a:xfrm>
            <a:custGeom>
              <a:avLst/>
              <a:gdLst/>
              <a:ahLst/>
              <a:cxnLst/>
              <a:rect l="l" t="t" r="r" b="b"/>
              <a:pathLst>
                <a:path w="5289" h="5289" extrusionOk="0">
                  <a:moveTo>
                    <a:pt x="2645" y="0"/>
                  </a:moveTo>
                  <a:cubicBezTo>
                    <a:pt x="1176" y="0"/>
                    <a:pt x="1" y="1175"/>
                    <a:pt x="1" y="2644"/>
                  </a:cubicBezTo>
                  <a:cubicBezTo>
                    <a:pt x="1" y="4113"/>
                    <a:pt x="1176" y="5288"/>
                    <a:pt x="2645" y="5288"/>
                  </a:cubicBezTo>
                  <a:cubicBezTo>
                    <a:pt x="4114" y="5288"/>
                    <a:pt x="5289" y="4113"/>
                    <a:pt x="5289" y="2644"/>
                  </a:cubicBezTo>
                  <a:cubicBezTo>
                    <a:pt x="5289" y="1175"/>
                    <a:pt x="4114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5;p120">
              <a:extLst>
                <a:ext uri="{FF2B5EF4-FFF2-40B4-BE49-F238E27FC236}">
                  <a16:creationId xmlns:a16="http://schemas.microsoft.com/office/drawing/2014/main" id="{6965F246-F81A-43C5-D9CC-12C610CAE0A6}"/>
                </a:ext>
              </a:extLst>
            </p:cNvPr>
            <p:cNvSpPr/>
            <p:nvPr/>
          </p:nvSpPr>
          <p:spPr>
            <a:xfrm>
              <a:off x="4551443" y="3162734"/>
              <a:ext cx="447204" cy="249180"/>
            </a:xfrm>
            <a:custGeom>
              <a:avLst/>
              <a:gdLst/>
              <a:ahLst/>
              <a:cxnLst/>
              <a:rect l="l" t="t" r="r" b="b"/>
              <a:pathLst>
                <a:path w="30054" h="16746" extrusionOk="0">
                  <a:moveTo>
                    <a:pt x="3760" y="1"/>
                  </a:moveTo>
                  <a:lnTo>
                    <a:pt x="0" y="16746"/>
                  </a:lnTo>
                  <a:lnTo>
                    <a:pt x="30053" y="16746"/>
                  </a:lnTo>
                  <a:lnTo>
                    <a:pt x="26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96;p120">
              <a:extLst>
                <a:ext uri="{FF2B5EF4-FFF2-40B4-BE49-F238E27FC236}">
                  <a16:creationId xmlns:a16="http://schemas.microsoft.com/office/drawing/2014/main" id="{449CB3F2-366A-7DB4-4E9D-356F25CB71BA}"/>
                </a:ext>
              </a:extLst>
            </p:cNvPr>
            <p:cNvSpPr/>
            <p:nvPr/>
          </p:nvSpPr>
          <p:spPr>
            <a:xfrm>
              <a:off x="4282125" y="3411498"/>
              <a:ext cx="985755" cy="43286"/>
            </a:xfrm>
            <a:custGeom>
              <a:avLst/>
              <a:gdLst/>
              <a:ahLst/>
              <a:cxnLst/>
              <a:rect l="l" t="t" r="r" b="b"/>
              <a:pathLst>
                <a:path w="66247" h="2909" extrusionOk="0">
                  <a:moveTo>
                    <a:pt x="1910" y="0"/>
                  </a:moveTo>
                  <a:cubicBezTo>
                    <a:pt x="1" y="30"/>
                    <a:pt x="1" y="2909"/>
                    <a:pt x="1910" y="2909"/>
                  </a:cubicBezTo>
                  <a:lnTo>
                    <a:pt x="64337" y="2909"/>
                  </a:lnTo>
                  <a:cubicBezTo>
                    <a:pt x="66247" y="2879"/>
                    <a:pt x="66247" y="0"/>
                    <a:pt x="64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7;p120">
              <a:extLst>
                <a:ext uri="{FF2B5EF4-FFF2-40B4-BE49-F238E27FC236}">
                  <a16:creationId xmlns:a16="http://schemas.microsoft.com/office/drawing/2014/main" id="{88DD4DB7-BFD9-AD27-FF68-6664536488DE}"/>
                </a:ext>
              </a:extLst>
            </p:cNvPr>
            <p:cNvSpPr/>
            <p:nvPr/>
          </p:nvSpPr>
          <p:spPr>
            <a:xfrm>
              <a:off x="4596029" y="3162734"/>
              <a:ext cx="358028" cy="51157"/>
            </a:xfrm>
            <a:custGeom>
              <a:avLst/>
              <a:gdLst/>
              <a:ahLst/>
              <a:cxnLst/>
              <a:rect l="l" t="t" r="r" b="b"/>
              <a:pathLst>
                <a:path w="24061" h="3438" extrusionOk="0">
                  <a:moveTo>
                    <a:pt x="764" y="1"/>
                  </a:moveTo>
                  <a:lnTo>
                    <a:pt x="1" y="3438"/>
                  </a:lnTo>
                  <a:lnTo>
                    <a:pt x="24061" y="3438"/>
                  </a:lnTo>
                  <a:lnTo>
                    <a:pt x="23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6DADB0-A447-8AE2-99F3-6F50B33D040E}"/>
              </a:ext>
            </a:extLst>
          </p:cNvPr>
          <p:cNvSpPr/>
          <p:nvPr/>
        </p:nvSpPr>
        <p:spPr>
          <a:xfrm>
            <a:off x="1069674" y="1691758"/>
            <a:ext cx="4580627" cy="2536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화면 기록 2023-06-23 오전 7.18.07.mov">
            <a:hlinkClick r:id="" action="ppaction://media"/>
            <a:extLst>
              <a:ext uri="{FF2B5EF4-FFF2-40B4-BE49-F238E27FC236}">
                <a16:creationId xmlns:a16="http://schemas.microsoft.com/office/drawing/2014/main" id="{2C6DEE4A-BE86-DE16-7BD6-5A27D485C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8940" y="1691406"/>
            <a:ext cx="4302093" cy="25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78095-E6D3-AE39-CC76-0867E8BC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333205"/>
            <a:ext cx="7671000" cy="572700"/>
          </a:xfrm>
        </p:spPr>
        <p:txBody>
          <a:bodyPr/>
          <a:lstStyle/>
          <a:p>
            <a:r>
              <a:rPr kumimoji="1" lang="en-US" altLang="ko-KR" sz="2800" dirty="0"/>
              <a:t>YOUNG STUDY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C4A3EE0F-BA9B-A4EB-D9EE-3355C7EC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55" y="3057933"/>
            <a:ext cx="2214838" cy="2085567"/>
          </a:xfrm>
          <a:prstGeom prst="rect">
            <a:avLst/>
          </a:prstGeom>
        </p:spPr>
      </p:pic>
      <p:grpSp>
        <p:nvGrpSpPr>
          <p:cNvPr id="8" name="Google Shape;4992;p120">
            <a:extLst>
              <a:ext uri="{FF2B5EF4-FFF2-40B4-BE49-F238E27FC236}">
                <a16:creationId xmlns:a16="http://schemas.microsoft.com/office/drawing/2014/main" id="{C466120A-D397-69F9-1F8E-75C0D293C40E}"/>
              </a:ext>
            </a:extLst>
          </p:cNvPr>
          <p:cNvGrpSpPr/>
          <p:nvPr/>
        </p:nvGrpSpPr>
        <p:grpSpPr>
          <a:xfrm>
            <a:off x="808923" y="1421029"/>
            <a:ext cx="5103599" cy="3640725"/>
            <a:chOff x="3420864" y="1523262"/>
            <a:chExt cx="2707624" cy="1931522"/>
          </a:xfrm>
        </p:grpSpPr>
        <p:sp>
          <p:nvSpPr>
            <p:cNvPr id="9" name="Google Shape;4993;p120">
              <a:extLst>
                <a:ext uri="{FF2B5EF4-FFF2-40B4-BE49-F238E27FC236}">
                  <a16:creationId xmlns:a16="http://schemas.microsoft.com/office/drawing/2014/main" id="{BE93800D-AA83-9D58-B5F5-56488DD577FF}"/>
                </a:ext>
              </a:extLst>
            </p:cNvPr>
            <p:cNvSpPr/>
            <p:nvPr/>
          </p:nvSpPr>
          <p:spPr>
            <a:xfrm>
              <a:off x="3420864" y="1523262"/>
              <a:ext cx="2707624" cy="1639285"/>
            </a:xfrm>
            <a:custGeom>
              <a:avLst/>
              <a:gdLst/>
              <a:ahLst/>
              <a:cxnLst/>
              <a:rect l="l" t="t" r="r" b="b"/>
              <a:pathLst>
                <a:path w="181964" h="110167" extrusionOk="0">
                  <a:moveTo>
                    <a:pt x="5170" y="1"/>
                  </a:moveTo>
                  <a:cubicBezTo>
                    <a:pt x="2321" y="1"/>
                    <a:pt x="0" y="2322"/>
                    <a:pt x="0" y="5171"/>
                  </a:cubicBezTo>
                  <a:lnTo>
                    <a:pt x="0" y="104996"/>
                  </a:lnTo>
                  <a:cubicBezTo>
                    <a:pt x="0" y="107846"/>
                    <a:pt x="2321" y="110167"/>
                    <a:pt x="5170" y="110167"/>
                  </a:cubicBezTo>
                  <a:lnTo>
                    <a:pt x="176793" y="110167"/>
                  </a:lnTo>
                  <a:cubicBezTo>
                    <a:pt x="179672" y="110167"/>
                    <a:pt x="181964" y="107846"/>
                    <a:pt x="181964" y="104996"/>
                  </a:cubicBezTo>
                  <a:lnTo>
                    <a:pt x="181964" y="5171"/>
                  </a:lnTo>
                  <a:cubicBezTo>
                    <a:pt x="181964" y="2322"/>
                    <a:pt x="179672" y="1"/>
                    <a:pt x="176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94;p120">
              <a:extLst>
                <a:ext uri="{FF2B5EF4-FFF2-40B4-BE49-F238E27FC236}">
                  <a16:creationId xmlns:a16="http://schemas.microsoft.com/office/drawing/2014/main" id="{EDC9FE09-11C5-1678-36C3-658A3E9E5A74}"/>
                </a:ext>
              </a:extLst>
            </p:cNvPr>
            <p:cNvSpPr/>
            <p:nvPr/>
          </p:nvSpPr>
          <p:spPr>
            <a:xfrm>
              <a:off x="4735487" y="3055629"/>
              <a:ext cx="78700" cy="78700"/>
            </a:xfrm>
            <a:custGeom>
              <a:avLst/>
              <a:gdLst/>
              <a:ahLst/>
              <a:cxnLst/>
              <a:rect l="l" t="t" r="r" b="b"/>
              <a:pathLst>
                <a:path w="5289" h="5289" extrusionOk="0">
                  <a:moveTo>
                    <a:pt x="2645" y="0"/>
                  </a:moveTo>
                  <a:cubicBezTo>
                    <a:pt x="1176" y="0"/>
                    <a:pt x="1" y="1175"/>
                    <a:pt x="1" y="2644"/>
                  </a:cubicBezTo>
                  <a:cubicBezTo>
                    <a:pt x="1" y="4113"/>
                    <a:pt x="1176" y="5288"/>
                    <a:pt x="2645" y="5288"/>
                  </a:cubicBezTo>
                  <a:cubicBezTo>
                    <a:pt x="4114" y="5288"/>
                    <a:pt x="5289" y="4113"/>
                    <a:pt x="5289" y="2644"/>
                  </a:cubicBezTo>
                  <a:cubicBezTo>
                    <a:pt x="5289" y="1175"/>
                    <a:pt x="4114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5;p120">
              <a:extLst>
                <a:ext uri="{FF2B5EF4-FFF2-40B4-BE49-F238E27FC236}">
                  <a16:creationId xmlns:a16="http://schemas.microsoft.com/office/drawing/2014/main" id="{6965F246-F81A-43C5-D9CC-12C610CAE0A6}"/>
                </a:ext>
              </a:extLst>
            </p:cNvPr>
            <p:cNvSpPr/>
            <p:nvPr/>
          </p:nvSpPr>
          <p:spPr>
            <a:xfrm>
              <a:off x="4551443" y="3162734"/>
              <a:ext cx="447204" cy="249180"/>
            </a:xfrm>
            <a:custGeom>
              <a:avLst/>
              <a:gdLst/>
              <a:ahLst/>
              <a:cxnLst/>
              <a:rect l="l" t="t" r="r" b="b"/>
              <a:pathLst>
                <a:path w="30054" h="16746" extrusionOk="0">
                  <a:moveTo>
                    <a:pt x="3760" y="1"/>
                  </a:moveTo>
                  <a:lnTo>
                    <a:pt x="0" y="16746"/>
                  </a:lnTo>
                  <a:lnTo>
                    <a:pt x="30053" y="16746"/>
                  </a:lnTo>
                  <a:lnTo>
                    <a:pt x="26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96;p120">
              <a:extLst>
                <a:ext uri="{FF2B5EF4-FFF2-40B4-BE49-F238E27FC236}">
                  <a16:creationId xmlns:a16="http://schemas.microsoft.com/office/drawing/2014/main" id="{449CB3F2-366A-7DB4-4E9D-356F25CB71BA}"/>
                </a:ext>
              </a:extLst>
            </p:cNvPr>
            <p:cNvSpPr/>
            <p:nvPr/>
          </p:nvSpPr>
          <p:spPr>
            <a:xfrm>
              <a:off x="4282125" y="3411498"/>
              <a:ext cx="985755" cy="43286"/>
            </a:xfrm>
            <a:custGeom>
              <a:avLst/>
              <a:gdLst/>
              <a:ahLst/>
              <a:cxnLst/>
              <a:rect l="l" t="t" r="r" b="b"/>
              <a:pathLst>
                <a:path w="66247" h="2909" extrusionOk="0">
                  <a:moveTo>
                    <a:pt x="1910" y="0"/>
                  </a:moveTo>
                  <a:cubicBezTo>
                    <a:pt x="1" y="30"/>
                    <a:pt x="1" y="2909"/>
                    <a:pt x="1910" y="2909"/>
                  </a:cubicBezTo>
                  <a:lnTo>
                    <a:pt x="64337" y="2909"/>
                  </a:lnTo>
                  <a:cubicBezTo>
                    <a:pt x="66247" y="2879"/>
                    <a:pt x="66247" y="0"/>
                    <a:pt x="64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7;p120">
              <a:extLst>
                <a:ext uri="{FF2B5EF4-FFF2-40B4-BE49-F238E27FC236}">
                  <a16:creationId xmlns:a16="http://schemas.microsoft.com/office/drawing/2014/main" id="{88DD4DB7-BFD9-AD27-FF68-6664536488DE}"/>
                </a:ext>
              </a:extLst>
            </p:cNvPr>
            <p:cNvSpPr/>
            <p:nvPr/>
          </p:nvSpPr>
          <p:spPr>
            <a:xfrm>
              <a:off x="4596029" y="3162734"/>
              <a:ext cx="358028" cy="51157"/>
            </a:xfrm>
            <a:custGeom>
              <a:avLst/>
              <a:gdLst/>
              <a:ahLst/>
              <a:cxnLst/>
              <a:rect l="l" t="t" r="r" b="b"/>
              <a:pathLst>
                <a:path w="24061" h="3438" extrusionOk="0">
                  <a:moveTo>
                    <a:pt x="764" y="1"/>
                  </a:moveTo>
                  <a:lnTo>
                    <a:pt x="1" y="3438"/>
                  </a:lnTo>
                  <a:lnTo>
                    <a:pt x="24061" y="3438"/>
                  </a:lnTo>
                  <a:lnTo>
                    <a:pt x="23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6DADB0-A447-8AE2-99F3-6F50B33D040E}"/>
              </a:ext>
            </a:extLst>
          </p:cNvPr>
          <p:cNvSpPr/>
          <p:nvPr/>
        </p:nvSpPr>
        <p:spPr>
          <a:xfrm>
            <a:off x="1069674" y="1691758"/>
            <a:ext cx="4580627" cy="2536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A509E-BB99-60F5-2A76-D4852EF7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12" y="1691406"/>
            <a:ext cx="4179769" cy="25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8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78095-E6D3-AE39-CC76-0867E8BC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333205"/>
            <a:ext cx="7671000" cy="572700"/>
          </a:xfrm>
        </p:spPr>
        <p:txBody>
          <a:bodyPr/>
          <a:lstStyle/>
          <a:p>
            <a:r>
              <a:rPr kumimoji="1" lang="en-US" altLang="ko-KR" sz="2800" dirty="0"/>
              <a:t>YOUNG STUDY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C4A3EE0F-BA9B-A4EB-D9EE-3355C7EC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055" y="3057933"/>
            <a:ext cx="2214838" cy="2085567"/>
          </a:xfrm>
          <a:prstGeom prst="rect">
            <a:avLst/>
          </a:prstGeom>
        </p:spPr>
      </p:pic>
      <p:grpSp>
        <p:nvGrpSpPr>
          <p:cNvPr id="8" name="Google Shape;4992;p120">
            <a:extLst>
              <a:ext uri="{FF2B5EF4-FFF2-40B4-BE49-F238E27FC236}">
                <a16:creationId xmlns:a16="http://schemas.microsoft.com/office/drawing/2014/main" id="{C466120A-D397-69F9-1F8E-75C0D293C40E}"/>
              </a:ext>
            </a:extLst>
          </p:cNvPr>
          <p:cNvGrpSpPr/>
          <p:nvPr/>
        </p:nvGrpSpPr>
        <p:grpSpPr>
          <a:xfrm>
            <a:off x="808923" y="1421029"/>
            <a:ext cx="5103599" cy="3640725"/>
            <a:chOff x="3420864" y="1523262"/>
            <a:chExt cx="2707624" cy="1931522"/>
          </a:xfrm>
        </p:grpSpPr>
        <p:sp>
          <p:nvSpPr>
            <p:cNvPr id="9" name="Google Shape;4993;p120">
              <a:extLst>
                <a:ext uri="{FF2B5EF4-FFF2-40B4-BE49-F238E27FC236}">
                  <a16:creationId xmlns:a16="http://schemas.microsoft.com/office/drawing/2014/main" id="{BE93800D-AA83-9D58-B5F5-56488DD577FF}"/>
                </a:ext>
              </a:extLst>
            </p:cNvPr>
            <p:cNvSpPr/>
            <p:nvPr/>
          </p:nvSpPr>
          <p:spPr>
            <a:xfrm>
              <a:off x="3420864" y="1523262"/>
              <a:ext cx="2707624" cy="1639285"/>
            </a:xfrm>
            <a:custGeom>
              <a:avLst/>
              <a:gdLst/>
              <a:ahLst/>
              <a:cxnLst/>
              <a:rect l="l" t="t" r="r" b="b"/>
              <a:pathLst>
                <a:path w="181964" h="110167" extrusionOk="0">
                  <a:moveTo>
                    <a:pt x="5170" y="1"/>
                  </a:moveTo>
                  <a:cubicBezTo>
                    <a:pt x="2321" y="1"/>
                    <a:pt x="0" y="2322"/>
                    <a:pt x="0" y="5171"/>
                  </a:cubicBezTo>
                  <a:lnTo>
                    <a:pt x="0" y="104996"/>
                  </a:lnTo>
                  <a:cubicBezTo>
                    <a:pt x="0" y="107846"/>
                    <a:pt x="2321" y="110167"/>
                    <a:pt x="5170" y="110167"/>
                  </a:cubicBezTo>
                  <a:lnTo>
                    <a:pt x="176793" y="110167"/>
                  </a:lnTo>
                  <a:cubicBezTo>
                    <a:pt x="179672" y="110167"/>
                    <a:pt x="181964" y="107846"/>
                    <a:pt x="181964" y="104996"/>
                  </a:cubicBezTo>
                  <a:lnTo>
                    <a:pt x="181964" y="5171"/>
                  </a:lnTo>
                  <a:cubicBezTo>
                    <a:pt x="181964" y="2322"/>
                    <a:pt x="179672" y="1"/>
                    <a:pt x="176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94;p120">
              <a:extLst>
                <a:ext uri="{FF2B5EF4-FFF2-40B4-BE49-F238E27FC236}">
                  <a16:creationId xmlns:a16="http://schemas.microsoft.com/office/drawing/2014/main" id="{EDC9FE09-11C5-1678-36C3-658A3E9E5A74}"/>
                </a:ext>
              </a:extLst>
            </p:cNvPr>
            <p:cNvSpPr/>
            <p:nvPr/>
          </p:nvSpPr>
          <p:spPr>
            <a:xfrm>
              <a:off x="4735487" y="3055629"/>
              <a:ext cx="78700" cy="78700"/>
            </a:xfrm>
            <a:custGeom>
              <a:avLst/>
              <a:gdLst/>
              <a:ahLst/>
              <a:cxnLst/>
              <a:rect l="l" t="t" r="r" b="b"/>
              <a:pathLst>
                <a:path w="5289" h="5289" extrusionOk="0">
                  <a:moveTo>
                    <a:pt x="2645" y="0"/>
                  </a:moveTo>
                  <a:cubicBezTo>
                    <a:pt x="1176" y="0"/>
                    <a:pt x="1" y="1175"/>
                    <a:pt x="1" y="2644"/>
                  </a:cubicBezTo>
                  <a:cubicBezTo>
                    <a:pt x="1" y="4113"/>
                    <a:pt x="1176" y="5288"/>
                    <a:pt x="2645" y="5288"/>
                  </a:cubicBezTo>
                  <a:cubicBezTo>
                    <a:pt x="4114" y="5288"/>
                    <a:pt x="5289" y="4113"/>
                    <a:pt x="5289" y="2644"/>
                  </a:cubicBezTo>
                  <a:cubicBezTo>
                    <a:pt x="5289" y="1175"/>
                    <a:pt x="4114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5;p120">
              <a:extLst>
                <a:ext uri="{FF2B5EF4-FFF2-40B4-BE49-F238E27FC236}">
                  <a16:creationId xmlns:a16="http://schemas.microsoft.com/office/drawing/2014/main" id="{6965F246-F81A-43C5-D9CC-12C610CAE0A6}"/>
                </a:ext>
              </a:extLst>
            </p:cNvPr>
            <p:cNvSpPr/>
            <p:nvPr/>
          </p:nvSpPr>
          <p:spPr>
            <a:xfrm>
              <a:off x="4551443" y="3162734"/>
              <a:ext cx="447204" cy="249180"/>
            </a:xfrm>
            <a:custGeom>
              <a:avLst/>
              <a:gdLst/>
              <a:ahLst/>
              <a:cxnLst/>
              <a:rect l="l" t="t" r="r" b="b"/>
              <a:pathLst>
                <a:path w="30054" h="16746" extrusionOk="0">
                  <a:moveTo>
                    <a:pt x="3760" y="1"/>
                  </a:moveTo>
                  <a:lnTo>
                    <a:pt x="0" y="16746"/>
                  </a:lnTo>
                  <a:lnTo>
                    <a:pt x="30053" y="16746"/>
                  </a:lnTo>
                  <a:lnTo>
                    <a:pt x="26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96;p120">
              <a:extLst>
                <a:ext uri="{FF2B5EF4-FFF2-40B4-BE49-F238E27FC236}">
                  <a16:creationId xmlns:a16="http://schemas.microsoft.com/office/drawing/2014/main" id="{449CB3F2-366A-7DB4-4E9D-356F25CB71BA}"/>
                </a:ext>
              </a:extLst>
            </p:cNvPr>
            <p:cNvSpPr/>
            <p:nvPr/>
          </p:nvSpPr>
          <p:spPr>
            <a:xfrm>
              <a:off x="4282125" y="3411498"/>
              <a:ext cx="985755" cy="43286"/>
            </a:xfrm>
            <a:custGeom>
              <a:avLst/>
              <a:gdLst/>
              <a:ahLst/>
              <a:cxnLst/>
              <a:rect l="l" t="t" r="r" b="b"/>
              <a:pathLst>
                <a:path w="66247" h="2909" extrusionOk="0">
                  <a:moveTo>
                    <a:pt x="1910" y="0"/>
                  </a:moveTo>
                  <a:cubicBezTo>
                    <a:pt x="1" y="30"/>
                    <a:pt x="1" y="2909"/>
                    <a:pt x="1910" y="2909"/>
                  </a:cubicBezTo>
                  <a:lnTo>
                    <a:pt x="64337" y="2909"/>
                  </a:lnTo>
                  <a:cubicBezTo>
                    <a:pt x="66247" y="2879"/>
                    <a:pt x="66247" y="0"/>
                    <a:pt x="64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7;p120">
              <a:extLst>
                <a:ext uri="{FF2B5EF4-FFF2-40B4-BE49-F238E27FC236}">
                  <a16:creationId xmlns:a16="http://schemas.microsoft.com/office/drawing/2014/main" id="{88DD4DB7-BFD9-AD27-FF68-6664536488DE}"/>
                </a:ext>
              </a:extLst>
            </p:cNvPr>
            <p:cNvSpPr/>
            <p:nvPr/>
          </p:nvSpPr>
          <p:spPr>
            <a:xfrm>
              <a:off x="4596029" y="3162734"/>
              <a:ext cx="358028" cy="51157"/>
            </a:xfrm>
            <a:custGeom>
              <a:avLst/>
              <a:gdLst/>
              <a:ahLst/>
              <a:cxnLst/>
              <a:rect l="l" t="t" r="r" b="b"/>
              <a:pathLst>
                <a:path w="24061" h="3438" extrusionOk="0">
                  <a:moveTo>
                    <a:pt x="764" y="1"/>
                  </a:moveTo>
                  <a:lnTo>
                    <a:pt x="1" y="3438"/>
                  </a:lnTo>
                  <a:lnTo>
                    <a:pt x="24061" y="3438"/>
                  </a:lnTo>
                  <a:lnTo>
                    <a:pt x="23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6DADB0-A447-8AE2-99F3-6F50B33D040E}"/>
              </a:ext>
            </a:extLst>
          </p:cNvPr>
          <p:cNvSpPr/>
          <p:nvPr/>
        </p:nvSpPr>
        <p:spPr>
          <a:xfrm>
            <a:off x="1069674" y="1691758"/>
            <a:ext cx="4580627" cy="2536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A509E-BB99-60F5-2A76-D4852EF79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312" y="1691406"/>
            <a:ext cx="4179769" cy="2527884"/>
          </a:xfrm>
          <a:prstGeom prst="rect">
            <a:avLst/>
          </a:prstGeom>
        </p:spPr>
      </p:pic>
      <p:pic>
        <p:nvPicPr>
          <p:cNvPr id="3" name="화면 기록 2023-06-23 오전 7.15.11.mov">
            <a:hlinkClick r:id="" action="ppaction://media"/>
            <a:extLst>
              <a:ext uri="{FF2B5EF4-FFF2-40B4-BE49-F238E27FC236}">
                <a16:creationId xmlns:a16="http://schemas.microsoft.com/office/drawing/2014/main" id="{92B3EEE7-9A0E-0802-7A29-8C2EB4050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0092" y="1691054"/>
            <a:ext cx="4237250" cy="25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844AF18F-4A9F-C5CE-3826-2A6103128F6C}"/>
              </a:ext>
            </a:extLst>
          </p:cNvPr>
          <p:cNvSpPr txBox="1">
            <a:spLocks/>
          </p:cNvSpPr>
          <p:nvPr/>
        </p:nvSpPr>
        <p:spPr>
          <a:xfrm>
            <a:off x="3821331" y="2373641"/>
            <a:ext cx="15013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kumimoji="1" lang="ko-KR" altLang="en-US" sz="3200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선순환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B6C310-1232-FD83-408A-D703573D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280" y="2339632"/>
            <a:ext cx="1501338" cy="572700"/>
          </a:xfrm>
        </p:spPr>
        <p:txBody>
          <a:bodyPr/>
          <a:lstStyle/>
          <a:p>
            <a:r>
              <a:rPr kumimoji="1" lang="ko-KR" altLang="en-US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선순환</a:t>
            </a:r>
          </a:p>
        </p:txBody>
      </p:sp>
      <p:grpSp>
        <p:nvGrpSpPr>
          <p:cNvPr id="11" name="Google Shape;5572;p133">
            <a:extLst>
              <a:ext uri="{FF2B5EF4-FFF2-40B4-BE49-F238E27FC236}">
                <a16:creationId xmlns:a16="http://schemas.microsoft.com/office/drawing/2014/main" id="{47DE5F1D-6A26-BDE9-619C-BE53380FBA85}"/>
              </a:ext>
            </a:extLst>
          </p:cNvPr>
          <p:cNvGrpSpPr/>
          <p:nvPr/>
        </p:nvGrpSpPr>
        <p:grpSpPr>
          <a:xfrm>
            <a:off x="2411197" y="608018"/>
            <a:ext cx="4103946" cy="4103946"/>
            <a:chOff x="3736598" y="2170606"/>
            <a:chExt cx="404889" cy="404889"/>
          </a:xfrm>
        </p:grpSpPr>
        <p:sp>
          <p:nvSpPr>
            <p:cNvPr id="12" name="Google Shape;5573;p133">
              <a:extLst>
                <a:ext uri="{FF2B5EF4-FFF2-40B4-BE49-F238E27FC236}">
                  <a16:creationId xmlns:a16="http://schemas.microsoft.com/office/drawing/2014/main" id="{099C2B86-8CFB-18EE-856B-7ACA9F48D4A2}"/>
                </a:ext>
              </a:extLst>
            </p:cNvPr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574;p133">
              <a:extLst>
                <a:ext uri="{FF2B5EF4-FFF2-40B4-BE49-F238E27FC236}">
                  <a16:creationId xmlns:a16="http://schemas.microsoft.com/office/drawing/2014/main" id="{31E41A0A-2E71-78D3-C06F-EB4A48D3C32A}"/>
                </a:ext>
              </a:extLst>
            </p:cNvPr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5575;p133">
              <a:extLst>
                <a:ext uri="{FF2B5EF4-FFF2-40B4-BE49-F238E27FC236}">
                  <a16:creationId xmlns:a16="http://schemas.microsoft.com/office/drawing/2014/main" id="{E0DB629C-9ACD-609B-25F9-33A71E213785}"/>
                </a:ext>
              </a:extLst>
            </p:cNvPr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576;p133">
              <a:extLst>
                <a:ext uri="{FF2B5EF4-FFF2-40B4-BE49-F238E27FC236}">
                  <a16:creationId xmlns:a16="http://schemas.microsoft.com/office/drawing/2014/main" id="{A5D8A524-D7AD-DB33-573B-E69D96DEA092}"/>
                </a:ext>
              </a:extLst>
            </p:cNvPr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373DBE-8BC9-1E47-95DE-7B9D5C065ECA}"/>
              </a:ext>
            </a:extLst>
          </p:cNvPr>
          <p:cNvSpPr txBox="1"/>
          <p:nvPr/>
        </p:nvSpPr>
        <p:spPr>
          <a:xfrm>
            <a:off x="3095566" y="131665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노년층의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삶의 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03649-DBC4-FCD0-8704-99FE1B56172B}"/>
              </a:ext>
            </a:extLst>
          </p:cNvPr>
          <p:cNvSpPr txBox="1"/>
          <p:nvPr/>
        </p:nvSpPr>
        <p:spPr>
          <a:xfrm>
            <a:off x="5155426" y="1400713"/>
            <a:ext cx="971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노년층의 평생교육 수요 증가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F4821-17BF-A05C-F9AA-04A2F1D1EE63}"/>
              </a:ext>
            </a:extLst>
          </p:cNvPr>
          <p:cNvSpPr txBox="1"/>
          <p:nvPr/>
        </p:nvSpPr>
        <p:spPr>
          <a:xfrm>
            <a:off x="2805654" y="3218386"/>
            <a:ext cx="964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서비스 질 향상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0238A-DF06-EFCC-D702-4219420863EC}"/>
              </a:ext>
            </a:extLst>
          </p:cNvPr>
          <p:cNvSpPr txBox="1"/>
          <p:nvPr/>
        </p:nvSpPr>
        <p:spPr>
          <a:xfrm>
            <a:off x="4938787" y="3544204"/>
            <a:ext cx="713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수집량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62C45-D383-A900-FD84-00DCD20E6A76}"/>
              </a:ext>
            </a:extLst>
          </p:cNvPr>
          <p:cNvSpPr txBox="1"/>
          <p:nvPr/>
        </p:nvSpPr>
        <p:spPr>
          <a:xfrm>
            <a:off x="174687" y="35381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기대효과</a:t>
            </a:r>
          </a:p>
        </p:txBody>
      </p:sp>
      <p:sp>
        <p:nvSpPr>
          <p:cNvPr id="31" name="Google Shape;5691;p133">
            <a:extLst>
              <a:ext uri="{FF2B5EF4-FFF2-40B4-BE49-F238E27FC236}">
                <a16:creationId xmlns:a16="http://schemas.microsoft.com/office/drawing/2014/main" id="{65E0C5F1-E0B7-04BE-4BD8-F140CF34472C}"/>
              </a:ext>
            </a:extLst>
          </p:cNvPr>
          <p:cNvSpPr/>
          <p:nvPr/>
        </p:nvSpPr>
        <p:spPr>
          <a:xfrm rot="16200000">
            <a:off x="5541772" y="3825746"/>
            <a:ext cx="161785" cy="12191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67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p121"/>
          <p:cNvSpPr txBox="1">
            <a:spLocks noGrp="1"/>
          </p:cNvSpPr>
          <p:nvPr>
            <p:ph type="subTitle" idx="1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joshmoon827@gmail.com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webcppva.azurewebsites.net</a:t>
            </a:r>
            <a:endParaRPr dirty="0"/>
          </a:p>
        </p:txBody>
      </p:sp>
      <p:sp>
        <p:nvSpPr>
          <p:cNvPr id="5018" name="Google Shape;5018;p121"/>
          <p:cNvSpPr txBox="1">
            <a:spLocks noGrp="1"/>
          </p:cNvSpPr>
          <p:nvPr>
            <p:ph type="title"/>
          </p:nvPr>
        </p:nvSpPr>
        <p:spPr>
          <a:xfrm>
            <a:off x="634238" y="3998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019" name="Google Shape;5019;p121"/>
          <p:cNvSpPr txBox="1"/>
          <p:nvPr/>
        </p:nvSpPr>
        <p:spPr>
          <a:xfrm>
            <a:off x="677957" y="3809838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Fira Sans Condensed ExtraBold"/>
                <a:sym typeface="Fira Sans Condensed ExtraBold"/>
              </a:rPr>
              <a:t>들어주셔서</a:t>
            </a:r>
            <a:r>
              <a:rPr lang="ko-KR" altLang="en-US" sz="11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Fira Sans Condensed ExtraBold"/>
                <a:sym typeface="Fira Sans Condensed ExtraBold"/>
              </a:rPr>
              <a:t> 감사합니다</a:t>
            </a:r>
            <a:r>
              <a:rPr lang="en-US" altLang="ko-KR" sz="1100" dirty="0">
                <a:solidFill>
                  <a:schemeClr val="accent2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Fira Sans Condensed ExtraBold"/>
                <a:sym typeface="Fira Sans Condensed ExtraBold"/>
              </a:rPr>
              <a:t>.</a:t>
            </a:r>
            <a:endParaRPr sz="1100" dirty="0">
              <a:solidFill>
                <a:schemeClr val="accent2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Fira Sans Condensed ExtraBold"/>
              <a:sym typeface="Fira Sans Condensed ExtraBold"/>
            </a:endParaRPr>
          </a:p>
        </p:txBody>
      </p:sp>
      <p:grpSp>
        <p:nvGrpSpPr>
          <p:cNvPr id="5020" name="Google Shape;5020;p121"/>
          <p:cNvGrpSpPr/>
          <p:nvPr/>
        </p:nvGrpSpPr>
        <p:grpSpPr>
          <a:xfrm>
            <a:off x="1478494" y="2417458"/>
            <a:ext cx="263878" cy="263918"/>
            <a:chOff x="1379798" y="1723250"/>
            <a:chExt cx="397887" cy="397887"/>
          </a:xfrm>
        </p:grpSpPr>
        <p:sp>
          <p:nvSpPr>
            <p:cNvPr id="5021" name="Google Shape;5021;p12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5" name="Google Shape;5025;p121"/>
          <p:cNvGrpSpPr/>
          <p:nvPr/>
        </p:nvGrpSpPr>
        <p:grpSpPr>
          <a:xfrm>
            <a:off x="755516" y="2417458"/>
            <a:ext cx="263892" cy="263918"/>
            <a:chOff x="266768" y="1721375"/>
            <a:chExt cx="397907" cy="397887"/>
          </a:xfrm>
        </p:grpSpPr>
        <p:sp>
          <p:nvSpPr>
            <p:cNvPr id="5026" name="Google Shape;5026;p12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8" name="Google Shape;5028;p121"/>
          <p:cNvGrpSpPr/>
          <p:nvPr/>
        </p:nvGrpSpPr>
        <p:grpSpPr>
          <a:xfrm>
            <a:off x="1117018" y="2417458"/>
            <a:ext cx="263865" cy="263918"/>
            <a:chOff x="864491" y="1723250"/>
            <a:chExt cx="397866" cy="397887"/>
          </a:xfrm>
        </p:grpSpPr>
        <p:sp>
          <p:nvSpPr>
            <p:cNvPr id="5029" name="Google Shape;5029;p12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2916619" y="882437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Cpp</a:t>
            </a:r>
            <a:r>
              <a:rPr lang="en-US" sz="3200" dirty="0"/>
              <a:t>+(Ja)</a:t>
            </a:r>
            <a:r>
              <a:rPr lang="en-US" sz="3200" dirty="0" err="1"/>
              <a:t>va</a:t>
            </a:r>
            <a:endParaRPr sz="3200" dirty="0"/>
          </a:p>
        </p:txBody>
      </p:sp>
      <p:sp>
        <p:nvSpPr>
          <p:cNvPr id="428" name="Google Shape;428;p64"/>
          <p:cNvSpPr txBox="1">
            <a:spLocks noGrp="1"/>
          </p:cNvSpPr>
          <p:nvPr>
            <p:ph type="body" idx="1"/>
          </p:nvPr>
        </p:nvSpPr>
        <p:spPr>
          <a:xfrm>
            <a:off x="1322331" y="1945330"/>
            <a:ext cx="6278276" cy="2558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대중적인 언어들을 합함으로써 </a:t>
            </a:r>
            <a:endParaRPr lang="en-US" altLang="ko-KR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최대한 많은 사람에게 도움을 주는 서비스를 만들어주겠다는 의미</a:t>
            </a:r>
            <a:endParaRPr lang="en-US" altLang="ko-KR" sz="16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팀원 구성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대구소프트웨어 </a:t>
            </a:r>
            <a:r>
              <a:rPr lang="ko-KR" altLang="en-US" sz="16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마이스터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고등학교 팀원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+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경북대학교 컴퓨터학부 팀원 </a:t>
            </a:r>
            <a:r>
              <a:rPr lang="en-US" altLang="ko-KR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r>
              <a:rPr lang="ko-KR" altLang="en-US" sz="16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</a:t>
            </a:r>
            <a:endParaRPr lang="en-US" altLang="ko-KR" sz="16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/>
          <p:nvPr/>
        </p:nvSpPr>
        <p:spPr>
          <a:xfrm>
            <a:off x="4607975" y="3430147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3"/>
          <p:cNvSpPr/>
          <p:nvPr/>
        </p:nvSpPr>
        <p:spPr>
          <a:xfrm>
            <a:off x="3866975" y="2619872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3"/>
          <p:cNvSpPr/>
          <p:nvPr/>
        </p:nvSpPr>
        <p:spPr>
          <a:xfrm>
            <a:off x="4607975" y="1809597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3"/>
          <p:cNvSpPr/>
          <p:nvPr/>
        </p:nvSpPr>
        <p:spPr>
          <a:xfrm>
            <a:off x="3866975" y="999322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3"/>
          <p:cNvSpPr txBox="1">
            <a:spLocks noGrp="1"/>
          </p:cNvSpPr>
          <p:nvPr>
            <p:ph type="title"/>
          </p:nvPr>
        </p:nvSpPr>
        <p:spPr>
          <a:xfrm>
            <a:off x="1372475" y="86809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 선정 이유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2" name="Google Shape;412;p63"/>
          <p:cNvSpPr txBox="1">
            <a:spLocks noGrp="1"/>
          </p:cNvSpPr>
          <p:nvPr>
            <p:ph type="subTitle" idx="1"/>
          </p:nvPr>
        </p:nvSpPr>
        <p:spPr>
          <a:xfrm>
            <a:off x="1372475" y="1130798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대구시 </a:t>
            </a:r>
            <a:r>
              <a:rPr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여러문제점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중에서 선택이유</a:t>
            </a:r>
            <a:endParaRPr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3" name="Google Shape;413;p63"/>
          <p:cNvSpPr txBox="1">
            <a:spLocks noGrp="1"/>
          </p:cNvSpPr>
          <p:nvPr>
            <p:ph type="title" idx="2"/>
          </p:nvPr>
        </p:nvSpPr>
        <p:spPr>
          <a:xfrm>
            <a:off x="1372475" y="248230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결과물 소개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4" name="Google Shape;414;p63"/>
          <p:cNvSpPr txBox="1">
            <a:spLocks noGrp="1"/>
          </p:cNvSpPr>
          <p:nvPr>
            <p:ph type="subTitle" idx="3"/>
          </p:nvPr>
        </p:nvSpPr>
        <p:spPr>
          <a:xfrm>
            <a:off x="1372475" y="2525000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웹페이지 소개 및 구현 원리소개</a:t>
            </a:r>
            <a:endParaRPr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5" name="Google Shape;415;p63"/>
          <p:cNvSpPr txBox="1">
            <a:spLocks noGrp="1"/>
          </p:cNvSpPr>
          <p:nvPr>
            <p:ph type="title" idx="4"/>
          </p:nvPr>
        </p:nvSpPr>
        <p:spPr>
          <a:xfrm>
            <a:off x="5438800" y="1690342"/>
            <a:ext cx="2941112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주제에 설명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하고자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하는것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6" name="Google Shape;416;p63"/>
          <p:cNvSpPr txBox="1">
            <a:spLocks noGrp="1"/>
          </p:cNvSpPr>
          <p:nvPr>
            <p:ph type="subTitle" idx="5"/>
          </p:nvPr>
        </p:nvSpPr>
        <p:spPr>
          <a:xfrm>
            <a:off x="5425175" y="1700650"/>
            <a:ext cx="2703118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대구 노년문제</a:t>
            </a:r>
            <a: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평생교육관련</a:t>
            </a:r>
            <a:endParaRPr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7" name="Google Shape;417;p63"/>
          <p:cNvSpPr txBox="1">
            <a:spLocks noGrp="1"/>
          </p:cNvSpPr>
          <p:nvPr>
            <p:ph type="title" idx="6"/>
          </p:nvPr>
        </p:nvSpPr>
        <p:spPr>
          <a:xfrm>
            <a:off x="5438800" y="3518046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질의응답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8" name="Google Shape;418;p63"/>
          <p:cNvSpPr txBox="1">
            <a:spLocks noGrp="1"/>
          </p:cNvSpPr>
          <p:nvPr>
            <p:ph type="subTitle" idx="7"/>
          </p:nvPr>
        </p:nvSpPr>
        <p:spPr>
          <a:xfrm>
            <a:off x="5438800" y="3552583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Q&amp;A</a:t>
            </a:r>
            <a:endParaRPr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8"/>
          </p:nvPr>
        </p:nvSpPr>
        <p:spPr>
          <a:xfrm>
            <a:off x="3866975" y="108512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" name="Google Shape;420;p63"/>
          <p:cNvSpPr txBox="1">
            <a:spLocks noGrp="1"/>
          </p:cNvSpPr>
          <p:nvPr>
            <p:ph type="title" idx="9"/>
          </p:nvPr>
        </p:nvSpPr>
        <p:spPr>
          <a:xfrm>
            <a:off x="4614725" y="1905375"/>
            <a:ext cx="727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13"/>
          </p:nvPr>
        </p:nvSpPr>
        <p:spPr>
          <a:xfrm>
            <a:off x="3866975" y="269570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title" idx="14"/>
          </p:nvPr>
        </p:nvSpPr>
        <p:spPr>
          <a:xfrm>
            <a:off x="4607975" y="351595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755030" y="13574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 선정 이유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3" name="Google Shape;453;p68"/>
          <p:cNvSpPr txBox="1">
            <a:spLocks noGrp="1"/>
          </p:cNvSpPr>
          <p:nvPr>
            <p:ph type="title" idx="2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68"/>
          <p:cNvSpPr txBox="1">
            <a:spLocks noGrp="1"/>
          </p:cNvSpPr>
          <p:nvPr>
            <p:ph type="subTitle" idx="1"/>
          </p:nvPr>
        </p:nvSpPr>
        <p:spPr>
          <a:xfrm>
            <a:off x="854328" y="2426917"/>
            <a:ext cx="689546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대구 하면 떠오르는 문제 </a:t>
            </a:r>
            <a:r>
              <a:rPr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?</a:t>
            </a:r>
            <a:r>
              <a:rPr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: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교통체증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대기오염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노년 인구 </a:t>
            </a:r>
            <a:r>
              <a:rPr lang="ko-KR" altLang="en-US" sz="2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증가 </a:t>
            </a:r>
            <a:endParaRPr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7"/>
          <p:cNvSpPr txBox="1">
            <a:spLocks noGrp="1"/>
          </p:cNvSpPr>
          <p:nvPr>
            <p:ph type="title" idx="6"/>
          </p:nvPr>
        </p:nvSpPr>
        <p:spPr>
          <a:xfrm>
            <a:off x="-2832122" y="6625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-2514693" y="3319843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77"/>
          <p:cNvSpPr txBox="1">
            <a:spLocks noGrp="1"/>
          </p:cNvSpPr>
          <p:nvPr>
            <p:ph type="subTitle" idx="3"/>
          </p:nvPr>
        </p:nvSpPr>
        <p:spPr>
          <a:xfrm>
            <a:off x="76007" y="4037243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340F3C0-3575-B17C-36AD-9CC7DE31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5D05D3-2F19-2829-72D3-7BAC93A05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3" r="51293" b="76577"/>
          <a:stretch/>
        </p:blipFill>
        <p:spPr>
          <a:xfrm>
            <a:off x="588600" y="4095333"/>
            <a:ext cx="3122014" cy="978634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4F5B4B99-E1DF-0CBD-8259-8D9882C6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14693" y="4037243"/>
            <a:ext cx="2073600" cy="818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21683F65-2D0B-819A-0A44-65034E0DCF6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23BCE22C-FFD7-1542-460E-550DFBAFDB7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1FDC2F5C-4929-A671-54FC-81A0FF4EE74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3B245-D6EA-26B2-080A-79CFD93B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2070EA-105A-8AE7-DF3C-587FAF69812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8EDFF47-6C7B-7243-2C4C-ABB51F7D2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BECF38-8B91-A71B-585A-6900A38E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4" y="196390"/>
            <a:ext cx="7540171" cy="483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ED4A29-EA01-468E-DBA6-833332548D8D}"/>
              </a:ext>
            </a:extLst>
          </p:cNvPr>
          <p:cNvSpPr/>
          <p:nvPr/>
        </p:nvSpPr>
        <p:spPr>
          <a:xfrm>
            <a:off x="952300" y="3181610"/>
            <a:ext cx="7389785" cy="315215"/>
          </a:xfrm>
          <a:prstGeom prst="rect">
            <a:avLst/>
          </a:prstGeom>
          <a:solidFill>
            <a:srgbClr val="FFFF00">
              <a:alpha val="214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280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B5510-E082-8989-1D40-6785EC48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157E5C-4EC9-74E7-E994-4DCBF8F908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EED75CAC-D0CA-F279-BC19-A594331D2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71690C-3C4C-C3D3-C181-147D8345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0"/>
            <a:ext cx="9624060" cy="54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0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F94C9-E53F-AFAC-806F-EF53B7EA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A651EE-44D1-B260-5AC0-8C1ABA97DB0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155604" y="2365130"/>
            <a:ext cx="2200167" cy="756300"/>
          </a:xfrm>
        </p:spPr>
        <p:txBody>
          <a:bodyPr/>
          <a:lstStyle/>
          <a:p>
            <a:r>
              <a:rPr kumimoji="1" lang="en-US" altLang="ko-KR" sz="8000" dirty="0"/>
              <a:t>Why?</a:t>
            </a:r>
            <a:endParaRPr kumimoji="1" lang="ko-KR" altLang="en-US" sz="80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E50FD129-B80E-1C7F-43D8-4386F2F8F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51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subTitle" idx="1"/>
          </p:nvPr>
        </p:nvSpPr>
        <p:spPr>
          <a:xfrm>
            <a:off x="2152734" y="2035922"/>
            <a:ext cx="4582048" cy="2037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3231710" y="1816050"/>
            <a:ext cx="268058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정보에 대한 접근성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Research Cen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141</Words>
  <Application>Microsoft Macintosh PowerPoint</Application>
  <PresentationFormat>화면 슬라이드 쇼(16:9)</PresentationFormat>
  <Paragraphs>49</Paragraphs>
  <Slides>16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Muli</vt:lpstr>
      <vt:lpstr>Arial</vt:lpstr>
      <vt:lpstr>BM HANNA Air OTF</vt:lpstr>
      <vt:lpstr>BM DoHyeon OTF</vt:lpstr>
      <vt:lpstr>Fira Sans Condensed ExtraBold</vt:lpstr>
      <vt:lpstr>Fira Sans Condensed</vt:lpstr>
      <vt:lpstr>White Research Center XL by Slidesgo</vt:lpstr>
      <vt:lpstr>Team.CppVa</vt:lpstr>
      <vt:lpstr>Cpp+(Ja)va</vt:lpstr>
      <vt:lpstr>주제 선정 이유</vt:lpstr>
      <vt:lpstr>주제 선정 이유</vt:lpstr>
      <vt:lpstr>PowerPoint 프레젠테이션</vt:lpstr>
      <vt:lpstr>.</vt:lpstr>
      <vt:lpstr>PowerPoint 프레젠테이션</vt:lpstr>
      <vt:lpstr>PowerPoint 프레젠테이션</vt:lpstr>
      <vt:lpstr>정보에 대한 접근성</vt:lpstr>
      <vt:lpstr>Young Study</vt:lpstr>
      <vt:lpstr>YOUNG STUDY</vt:lpstr>
      <vt:lpstr>YOUNG STUDY</vt:lpstr>
      <vt:lpstr>YOUNG STUDY</vt:lpstr>
      <vt:lpstr>YOUNG STUDY</vt:lpstr>
      <vt:lpstr>선순환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 : Young study</dc:title>
  <cp:lastModifiedBy>문주호</cp:lastModifiedBy>
  <cp:revision>3</cp:revision>
  <dcterms:modified xsi:type="dcterms:W3CDTF">2023-06-22T23:46:35Z</dcterms:modified>
</cp:coreProperties>
</file>